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9" r:id="rId5"/>
    <p:sldId id="260" r:id="rId6"/>
    <p:sldId id="257" r:id="rId7"/>
    <p:sldId id="258" r:id="rId8"/>
  </p:sldIdLst>
  <p:sldSz cx="12192000" cy="6858000"/>
  <p:notesSz cx="6724650" cy="9774238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4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42A68-7CA4-A30C-EE1C-8E932157B3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FCF5A4-577C-F3CF-EC66-66119B4AAD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17B65-C92E-D0EA-BF5B-060B23D32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1DC3-C23A-EE4D-8C6E-8D1A7FD95749}" type="datetimeFigureOut">
              <a:rPr lang="en-FR" smtClean="0"/>
              <a:t>12/21/2023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C07E0-3E70-D0D9-B65B-66342460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0252E-D071-0A29-08E9-F82BB065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BD66-BB0E-6C42-9422-102746669493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8038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318C3-9A67-563B-0B99-06A233BDB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343579-7905-0A3C-1FB5-C5964D4E2B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129E9-91E4-29B2-015F-BF3DC2BA0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1DC3-C23A-EE4D-8C6E-8D1A7FD95749}" type="datetimeFigureOut">
              <a:rPr lang="en-FR" smtClean="0"/>
              <a:t>12/21/2023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4677F-EED4-CA63-4C42-C551ECF92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06C46-26DB-1C82-8369-2291940FE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BD66-BB0E-6C42-9422-102746669493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865695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A260B4-8667-8672-2CAE-11D2FF2F22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09D73F-E59D-6BB6-2C96-8ADBA76A8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CC122-E028-26D1-13A3-886732FE2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1DC3-C23A-EE4D-8C6E-8D1A7FD95749}" type="datetimeFigureOut">
              <a:rPr lang="en-FR" smtClean="0"/>
              <a:t>12/21/2023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2DECF-3DFC-217B-944A-D9F46BBAD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C9B7A-4D9D-0D29-451B-9D0177333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BD66-BB0E-6C42-9422-102746669493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059840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229C0-8EA4-C44E-F412-BF2B1D69B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Haga clic para editar el estilo del título del maestro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81D39-B4A0-780D-A5FC-7BA8E6779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Haga clic para editar estilos de texto Master</a:t>
            </a:r>
          </a:p>
          <a:p>
            <a:pPr lvl="1"/>
            <a:r>
              <a:t>Segundo nivel</a:t>
            </a:r>
          </a:p>
          <a:p>
            <a:pPr lvl="2"/>
            <a:r>
              <a:t>Tercer nivel</a:t>
            </a:r>
          </a:p>
          <a:p>
            <a:pPr lvl="3"/>
            <a:r>
              <a:t>Cuarto nivel</a:t>
            </a:r>
          </a:p>
          <a:p>
            <a:pPr lvl="4"/>
            <a:r>
              <a:t>Quinto nivel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A655A-1A77-C17E-53D1-592351921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1DC3-C23A-EE4D-8C6E-8D1A7FD95749}" type="datetimeFigureOut">
              <a:rPr lang="en-FR" smtClean="0"/>
              <a:t>12/21/2023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B3DDD-613B-F6BE-0C0B-409B256A4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96172-0517-926E-553C-936F3A203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BD66-BB0E-6C42-9422-102746669493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185757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6FF8-6358-2C49-F01B-EF960F0CE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DCA8FC-F19A-86C6-BF4E-81156742E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28509-CC7A-E617-41D4-99CBEB6CB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1DC3-C23A-EE4D-8C6E-8D1A7FD95749}" type="datetimeFigureOut">
              <a:rPr lang="en-FR" smtClean="0"/>
              <a:t>12/21/2023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0FA39-6A26-150E-0987-A98BC2981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492EE-D626-7E66-46B9-06335ED7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BD66-BB0E-6C42-9422-102746669493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485898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CE363-4AE2-D295-5F0A-7E8A057F7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876B4-17B9-FFD9-805E-DA86250111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11DBDA-25B6-906B-69A9-971781AE3E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E16086-9A4A-7DDA-F1F9-D1C7D0DE2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1DC3-C23A-EE4D-8C6E-8D1A7FD95749}" type="datetimeFigureOut">
              <a:rPr lang="en-FR" smtClean="0"/>
              <a:t>12/21/2023</a:t>
            </a:fld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954C1-09E9-9895-9195-ACC2692AC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8B104-E376-037F-A0FC-BC8B9B152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BD66-BB0E-6C42-9422-102746669493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329493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05104-090C-67D7-B719-08DDC646A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913C2D-20C4-F283-65EF-D092FE053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4437A7-2EC6-04BC-FDD0-E0AD17FBC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7EDACC-F379-81A5-2525-565696F7D9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4E3AB7-58D1-49E8-3D3D-AA0FD494B2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132025-6164-A7CC-C9EB-26AB213FD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1DC3-C23A-EE4D-8C6E-8D1A7FD95749}" type="datetimeFigureOut">
              <a:rPr lang="en-FR" smtClean="0"/>
              <a:t>12/21/2023</a:t>
            </a:fld>
            <a:endParaRPr lang="en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DC5A3C-DCD9-2462-8F93-4892C9912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D8B7B5-E8F5-433E-43D4-2836D4F02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BD66-BB0E-6C42-9422-102746669493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4016784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2A854-8236-7228-9E43-F694C1632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79B124-82AC-A330-0ABF-EBB81E0A9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1DC3-C23A-EE4D-8C6E-8D1A7FD95749}" type="datetimeFigureOut">
              <a:rPr lang="en-FR" smtClean="0"/>
              <a:t>12/21/2023</a:t>
            </a:fld>
            <a:endParaRPr lang="en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9F94DD-EE02-6B4E-371F-3B062C22C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F05570-1096-3E51-A428-2971800B0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BD66-BB0E-6C42-9422-102746669493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781233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2C6532-B7C2-CAF8-67B7-71690CE64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1DC3-C23A-EE4D-8C6E-8D1A7FD95749}" type="datetimeFigureOut">
              <a:rPr lang="en-FR" smtClean="0"/>
              <a:t>12/21/2023</a:t>
            </a:fld>
            <a:endParaRPr lang="en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B06BDE-5DD8-73A9-B8B7-D39F31B7E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4718A1-D66F-7AA7-780B-EB1299976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BD66-BB0E-6C42-9422-102746669493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562694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DBC66-B4DF-5470-10AA-C0DF20278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73178-F350-ED3C-EDEA-CB4ECED8F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7A8F79-6FE8-4087-3CF8-F770521CA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E389BC-4F5F-788A-BF77-7AE94428F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1DC3-C23A-EE4D-8C6E-8D1A7FD95749}" type="datetimeFigureOut">
              <a:rPr lang="en-FR" smtClean="0"/>
              <a:t>12/21/2023</a:t>
            </a:fld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8EEE28-FB74-2B92-4437-9660FB907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D32A69-9484-A067-CBFF-EB7D0012E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BD66-BB0E-6C42-9422-102746669493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476194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1E2E2-BD70-E793-5501-A9E00FF19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4535E9-91CE-BB29-33D9-94C22511F2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6C755F-2B84-4CBA-686A-DE54FD0FB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8A5823-D888-0DFE-5074-8F1159AC4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1DC3-C23A-EE4D-8C6E-8D1A7FD95749}" type="datetimeFigureOut">
              <a:rPr lang="en-FR" smtClean="0"/>
              <a:t>12/21/2023</a:t>
            </a:fld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141372-E20B-C439-FE2D-DE3F81455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3678E4-B938-22A1-9011-EC8D84838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4BD66-BB0E-6C42-9422-102746669493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432877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B30AEF-DCC3-92FF-0441-0BE30F659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Haga clic para editar el estilo del título del maestro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816672-81FB-BECD-9D10-CC06FA4FF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Haga clic para editar estilos de texto Master</a:t>
            </a:r>
          </a:p>
          <a:p>
            <a:pPr lvl="1"/>
            <a:r>
              <a:t>Segundo nivel</a:t>
            </a:r>
          </a:p>
          <a:p>
            <a:pPr lvl="2"/>
            <a:r>
              <a:t>Tercer nivel</a:t>
            </a:r>
          </a:p>
          <a:p>
            <a:pPr lvl="3"/>
            <a:r>
              <a:t>Cuarto nivel</a:t>
            </a:r>
          </a:p>
          <a:p>
            <a:pPr lvl="4"/>
            <a:r>
              <a:t>Quinto nivel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70BBD-119A-02EF-86BC-40A58D9A38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D1DC3-C23A-EE4D-8C6E-8D1A7FD95749}" type="datetimeFigureOut">
              <a:rPr lang="en-FR" smtClean="0"/>
              <a:t>12/21/2023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772C1-0917-7AA9-B75D-2FA253CDC4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DD47C-001D-D036-A43A-68996F7D7E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4BD66-BB0E-6C42-9422-102746669493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53555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222D8-9DD0-A7C4-CCF0-924B5D0EB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2814" y="365125"/>
            <a:ext cx="8170985" cy="1325563"/>
          </a:xfrm>
        </p:spPr>
        <p:txBody>
          <a:bodyPr>
            <a:normAutofit fontScale="90000"/>
          </a:bodyPr>
          <a:lstStyle/>
          <a:p>
            <a:pPr marL="457200">
              <a:lnSpc>
                <a:spcPct val="107000"/>
              </a:lnSpc>
              <a:defRPr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pPr>
            <a:r>
              <a:rPr dirty="0" err="1"/>
              <a:t>Soluciones</a:t>
            </a:r>
            <a:r>
              <a:rPr dirty="0"/>
              <a:t> </a:t>
            </a:r>
            <a:r>
              <a:rPr dirty="0" err="1"/>
              <a:t>innovadoras</a:t>
            </a:r>
            <a:r>
              <a:rPr dirty="0"/>
              <a:t> para </a:t>
            </a:r>
            <a:r>
              <a:rPr dirty="0" err="1"/>
              <a:t>el</a:t>
            </a:r>
            <a:r>
              <a:rPr dirty="0"/>
              <a:t> </a:t>
            </a:r>
            <a:r>
              <a:rPr dirty="0" err="1"/>
              <a:t>futuro</a:t>
            </a:r>
            <a:r>
              <a:rPr dirty="0"/>
              <a:t> de las </a:t>
            </a:r>
            <a:r>
              <a:rPr dirty="0" err="1"/>
              <a:t>ciudades</a:t>
            </a:r>
            <a:r>
              <a:rPr dirty="0"/>
              <a:t> y </a:t>
            </a:r>
            <a:r>
              <a:rPr dirty="0" err="1"/>
              <a:t>regiones</a:t>
            </a:r>
            <a:endParaRPr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05BC6-B834-1151-5B8E-BA3EAD2B2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55458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342900" lvl="0" indent="-342900" algn="just">
              <a:lnSpc>
                <a:spcPct val="107000"/>
              </a:lnSpc>
              <a:buFont typeface="Symbol" pitchFamily="2" charset="2"/>
              <a:buChar char=""/>
              <a:defRPr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pPr>
            <a:r>
              <a:rPr lang="es-ES" sz="1800" b="1" dirty="0"/>
              <a:t>Evitar los planteamientos habituales (“</a:t>
            </a:r>
            <a:r>
              <a:rPr lang="es-ES" sz="1800" b="1" dirty="0" err="1"/>
              <a:t>business</a:t>
            </a:r>
            <a:r>
              <a:rPr lang="es-ES" sz="1800" b="1" dirty="0"/>
              <a:t> as usual”) en el despliegue de iniciativas como Global Gateway con el fin de garantizar su sostenibilidad. </a:t>
            </a:r>
            <a:r>
              <a:rPr lang="es-ES" sz="1800" dirty="0"/>
              <a:t>Garantizar un enfoque ascendente integrando a las autoridades locales en la toma de decisiones (= sentándose a la misma  mesa</a:t>
            </a:r>
            <a:r>
              <a:rPr lang="es-ES" sz="1800"/>
              <a:t>), como en </a:t>
            </a:r>
            <a:r>
              <a:rPr lang="es-ES" sz="1800" dirty="0"/>
              <a:t>el diseño y en la implementación (como agentes </a:t>
            </a:r>
            <a:r>
              <a:rPr lang="es-ES" sz="1800" dirty="0" err="1"/>
              <a:t>publicos</a:t>
            </a:r>
            <a:r>
              <a:rPr lang="es-ES" sz="1800" dirty="0"/>
              <a:t>), y abogando por reformas de descentralización estructural. Fortalecer</a:t>
            </a:r>
            <a:r>
              <a:rPr lang="es-ES" sz="1800" dirty="0">
                <a:effectLst/>
              </a:rPr>
              <a:t> las democracias locales inclusivas y el empoderamiento de los entes locales y </a:t>
            </a:r>
            <a:r>
              <a:rPr lang="es-ES" sz="1800" dirty="0"/>
              <a:t>regionales</a:t>
            </a:r>
            <a:r>
              <a:rPr lang="es-ES" sz="1800" dirty="0">
                <a:effectLst/>
              </a:rPr>
              <a:t> mediante </a:t>
            </a:r>
            <a:r>
              <a:rPr lang="es-ES" sz="1800" b="1" dirty="0">
                <a:effectLst/>
              </a:rPr>
              <a:t>el fomento </a:t>
            </a:r>
            <a:r>
              <a:rPr lang="es-ES" sz="1800" b="1" dirty="0"/>
              <a:t>de la cooperación</a:t>
            </a:r>
            <a:r>
              <a:rPr lang="es-ES" sz="1800" b="1" dirty="0">
                <a:effectLst/>
              </a:rPr>
              <a:t> descentralizada y facilitando el diálogo político entre los niveles nacionales y subnacionales. </a:t>
            </a:r>
            <a:r>
              <a:rPr lang="es-ES" sz="1800" dirty="0">
                <a:effectLst/>
              </a:rPr>
              <a:t>Promover asociaciones entre los entes locales y regionales, la sociedad civil y las comunidades locales para fomentar diálogos constructores de paz. </a:t>
            </a:r>
            <a:endParaRPr lang="es-E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itchFamily="2" charset="2"/>
              <a:buChar char=""/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pPr>
            <a:r>
              <a:rPr lang="es-ES" sz="1800" b="1" dirty="0"/>
              <a:t>Prestar apoyo a las autoridades regionales y locales en el diseño y la ejecución de proyectos a gran escala</a:t>
            </a:r>
            <a:r>
              <a:rPr lang="es-ES" sz="1800" dirty="0"/>
              <a:t>,  financiando un grupo de expertos en gestión de proyectos que las autoridades locales puedan movilizar a segunda de las necesitades. Esto mejoraría la eficacia y la capacidad de innovación de los entes locales y regionales. </a:t>
            </a:r>
          </a:p>
          <a:p>
            <a:pPr marL="342900" lvl="0" indent="-342900" algn="just">
              <a:lnSpc>
                <a:spcPct val="107000"/>
              </a:lnSpc>
              <a:buFont typeface="Symbol" pitchFamily="2" charset="2"/>
              <a:buChar char=""/>
              <a:defRPr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pPr>
            <a:r>
              <a:rPr lang="es-ES" sz="1800" b="1" dirty="0">
                <a:effectLst/>
              </a:rPr>
              <a:t>Fomentar y desarrollar infraestructuras y mecanismos comunales para apoyar la prestación de servicios públicos, incluidos los transfronterizos, sobre la base de iniciativas descentralizadas de los entes locales y regionales que fomenten la integración intrarregional</a:t>
            </a:r>
            <a:r>
              <a:rPr lang="es-ES" sz="1800" dirty="0">
                <a:effectLst/>
              </a:rPr>
              <a:t>. Los </a:t>
            </a:r>
            <a:r>
              <a:rPr lang="es-ES" sz="1800" dirty="0"/>
              <a:t>entes regionales y locales</a:t>
            </a:r>
            <a:r>
              <a:rPr lang="es-ES" sz="1800" dirty="0">
                <a:effectLst/>
              </a:rPr>
              <a:t> están</a:t>
            </a:r>
            <a:r>
              <a:rPr lang="es-ES" sz="1800" dirty="0"/>
              <a:t> </a:t>
            </a:r>
            <a:r>
              <a:rPr lang="es-ES" sz="1800" dirty="0">
                <a:effectLst/>
              </a:rPr>
              <a:t>mejor familiarizados con las realidades específicas de sus comunidades y territorios, y están en una posición central para construir un entendimiento mutuo a través de conocimientos especializados en cuestiones relacionadas por ejemplo con las fronteras, </a:t>
            </a:r>
            <a:r>
              <a:rPr lang="es-ES" sz="1800" dirty="0"/>
              <a:t>de un punto de vista </a:t>
            </a:r>
            <a:r>
              <a:rPr lang="es-ES" sz="1800" dirty="0">
                <a:effectLst/>
              </a:rPr>
              <a:t> ambiental, social, cultural y económico. </a:t>
            </a:r>
            <a:r>
              <a:rPr lang="es-ES" sz="1800" b="1" dirty="0">
                <a:effectLst/>
              </a:rPr>
              <a:t>Por lo tanto, los entes locales y regionales deben desempeñar un papel clave en los procesos de desarrollo y entablar un diálogo directo con la Unión Europea. </a:t>
            </a:r>
            <a:endParaRPr lang="es-E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FE1BA8-D5CA-4D03-B060-CAE44FC7CE8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485" y="351204"/>
            <a:ext cx="3209932" cy="1805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301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222D8-9DD0-A7C4-CCF0-924B5D0EB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5522" y="365125"/>
            <a:ext cx="7608277" cy="1325563"/>
          </a:xfrm>
        </p:spPr>
        <p:txBody>
          <a:bodyPr/>
          <a:lstStyle/>
          <a:p>
            <a:pPr>
              <a:defRPr b="1"/>
            </a:pPr>
            <a:r>
              <a:rPr dirty="0" err="1">
                <a:latin typeface="+mn-lt"/>
              </a:rPr>
              <a:t>Gobernanza</a:t>
            </a:r>
            <a:r>
              <a:rPr dirty="0">
                <a:latin typeface="+mn-lt"/>
              </a:rPr>
              <a:t> </a:t>
            </a:r>
            <a:r>
              <a:rPr dirty="0" err="1">
                <a:latin typeface="+mn-lt"/>
              </a:rPr>
              <a:t>inclusiva</a:t>
            </a:r>
            <a:r>
              <a:rPr dirty="0">
                <a:latin typeface="+mn-lt"/>
              </a:rPr>
              <a:t> y </a:t>
            </a:r>
            <a:r>
              <a:rPr dirty="0" err="1">
                <a:latin typeface="+mn-lt"/>
              </a:rPr>
              <a:t>ciudadanía</a:t>
            </a:r>
            <a:endParaRPr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05BC6-B834-1151-5B8E-BA3EAD2B2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defRPr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defRPr>
            </a:pPr>
            <a:r>
              <a:rPr lang="es-ES" sz="1800" b="1" dirty="0"/>
              <a:t>Fomentar y facilitar el acceso directo de los entes locales y regionales, de las organizaciones de la sociedad civil y de los ciudadanos al diálogo promovido por el Global Gateway (GG) a escala europea y local, </a:t>
            </a:r>
            <a:r>
              <a:rPr lang="es-ES" sz="1800" dirty="0"/>
              <a:t> consolidando una cultura de consulta de los diferentes actores que ponga los entes locales y regionales al centro de los procesos de toma de decisiones a todos los niveles. 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  <a:defRPr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defRPr>
            </a:pPr>
            <a:r>
              <a:rPr lang="es-ES" sz="1800" b="1" dirty="0"/>
              <a:t>Llevar a cabo una evaluación exhaustiva de todas las iniciativas apoyadas por el GG desde una perspectiva de derechos humanos</a:t>
            </a:r>
            <a:r>
              <a:rPr lang="es-ES" sz="1800" dirty="0"/>
              <a:t>, basada en criterios como la paridad de género, la inclusión social, la igualdad de derechos en el respecto de la diversidad LGBTIQ y el nivel de contribución a los ODS, a fin de mejorar la igualdad de acceso de las personas y las comunidades a los servicios otorgado y la participación en la esfera social, cultural y democrática, también en los procesos de toma de decisiones. 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defRPr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pPr>
            <a:r>
              <a:rPr lang="es-ES" sz="1800" b="1" dirty="0">
                <a:ea typeface="Calibri" panose="020F0502020204030204" pitchFamily="34" charset="0"/>
              </a:rPr>
              <a:t>Promover el uso de herramientas de participación ciudadana en los programas Global Gateway y garantizar que ningún segmento de la población se quede atrás. </a:t>
            </a:r>
            <a:r>
              <a:rPr lang="es-ES" sz="1800" dirty="0">
                <a:ea typeface="Calibri" panose="020F0502020204030204" pitchFamily="34" charset="0"/>
              </a:rPr>
              <a:t>Las poblaciones </a:t>
            </a:r>
            <a:r>
              <a:rPr lang="es-ES" sz="1800" dirty="0">
                <a:ea typeface="Times New Roman" panose="02020603050405020304" pitchFamily="18" charset="0"/>
              </a:rPr>
              <a:t>más vulnerables deberían tener la oportunidad de contribuir a los proyectos de Global Gateway, en particular a través de la creación de capacidades específicas.  La creación de herramientas </a:t>
            </a:r>
            <a:r>
              <a:rPr lang="es-ES" sz="1800" dirty="0" err="1">
                <a:ea typeface="Times New Roman" panose="02020603050405020304" pitchFamily="18" charset="0"/>
              </a:rPr>
              <a:t>specificas</a:t>
            </a:r>
            <a:r>
              <a:rPr lang="es-ES" sz="1800" dirty="0">
                <a:ea typeface="Times New Roman" panose="02020603050405020304" pitchFamily="18" charset="0"/>
              </a:rPr>
              <a:t> para fomentar la inclusión de todos los ciudadanos tiene que ser promovida.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sz="18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96D303-D671-4BA5-BD58-19DE6F78B4C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6523" y="132739"/>
            <a:ext cx="3182814" cy="1790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177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222D8-9DD0-A7C4-CCF0-924B5D0EB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7791" y="382707"/>
            <a:ext cx="5017477" cy="1325563"/>
          </a:xfrm>
        </p:spPr>
        <p:txBody>
          <a:bodyPr>
            <a:normAutofit fontScale="90000"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  <a:defRPr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pPr>
            <a:r>
              <a:rPr dirty="0" err="1"/>
              <a:t>Invertir</a:t>
            </a:r>
            <a:r>
              <a:rPr dirty="0"/>
              <a:t> a </a:t>
            </a:r>
            <a:r>
              <a:rPr dirty="0" err="1"/>
              <a:t>nivel</a:t>
            </a:r>
            <a:r>
              <a:rPr lang="fr-BE" dirty="0"/>
              <a:t> </a:t>
            </a:r>
            <a:r>
              <a:rPr dirty="0"/>
              <a:t>local</a:t>
            </a:r>
            <a:endParaRPr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05BC6-B834-1151-5B8E-BA3EAD2B2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3040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lnSpc>
                <a:spcPct val="115000"/>
              </a:lnSpc>
              <a:spcAft>
                <a:spcPts val="800"/>
              </a:spcAft>
              <a:buFont typeface="Symbol" pitchFamily="2" charset="2"/>
              <a:buChar char=""/>
              <a:defRPr sz="21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r>
              <a:rPr dirty="0">
                <a:solidFill>
                  <a:srgbClr val="161719"/>
                </a:solidFill>
                <a:effectLst/>
              </a:rPr>
              <a:t>La </a:t>
            </a:r>
            <a:r>
              <a:rPr b="1" dirty="0" err="1">
                <a:solidFill>
                  <a:srgbClr val="161719"/>
                </a:solidFill>
                <a:effectLst/>
              </a:rPr>
              <a:t>estrategia</a:t>
            </a:r>
            <a:r>
              <a:rPr b="1" dirty="0">
                <a:solidFill>
                  <a:srgbClr val="161719"/>
                </a:solidFill>
                <a:effectLst/>
              </a:rPr>
              <a:t> Global Gateway</a:t>
            </a:r>
            <a:r>
              <a:rPr lang="fr-BE" b="1" dirty="0">
                <a:solidFill>
                  <a:srgbClr val="161719"/>
                </a:solidFill>
                <a:effectLst/>
              </a:rPr>
              <a:t> (GG)</a:t>
            </a:r>
            <a:r>
              <a:rPr b="1" dirty="0">
                <a:solidFill>
                  <a:srgbClr val="161719"/>
                </a:solidFill>
                <a:effectLst/>
              </a:rPr>
              <a:t> </a:t>
            </a:r>
            <a:r>
              <a:rPr dirty="0" err="1">
                <a:solidFill>
                  <a:srgbClr val="161719"/>
                </a:solidFill>
                <a:effectLst/>
              </a:rPr>
              <a:t>debe</a:t>
            </a:r>
            <a:r>
              <a:rPr dirty="0">
                <a:solidFill>
                  <a:srgbClr val="161719"/>
                </a:solidFill>
                <a:effectLst/>
              </a:rPr>
              <a:t> </a:t>
            </a:r>
            <a:r>
              <a:rPr dirty="0" err="1">
                <a:solidFill>
                  <a:srgbClr val="161719"/>
                </a:solidFill>
                <a:effectLst/>
              </a:rPr>
              <a:t>construirse</a:t>
            </a:r>
            <a:r>
              <a:rPr dirty="0">
                <a:solidFill>
                  <a:srgbClr val="161719"/>
                </a:solidFill>
                <a:effectLst/>
              </a:rPr>
              <a:t> e </a:t>
            </a:r>
            <a:r>
              <a:rPr dirty="0" err="1">
                <a:solidFill>
                  <a:srgbClr val="161719"/>
                </a:solidFill>
                <a:effectLst/>
              </a:rPr>
              <a:t>implementarse</a:t>
            </a:r>
            <a:r>
              <a:rPr dirty="0">
                <a:solidFill>
                  <a:srgbClr val="161719"/>
                </a:solidFill>
                <a:effectLst/>
              </a:rPr>
              <a:t> </a:t>
            </a:r>
            <a:r>
              <a:rPr lang="fr-BE" dirty="0" err="1">
                <a:solidFill>
                  <a:srgbClr val="161719"/>
                </a:solidFill>
              </a:rPr>
              <a:t>aprovechando</a:t>
            </a:r>
            <a:r>
              <a:rPr lang="fr-BE" dirty="0">
                <a:solidFill>
                  <a:srgbClr val="161719"/>
                </a:solidFill>
              </a:rPr>
              <a:t> de l</a:t>
            </a:r>
            <a:r>
              <a:rPr lang="fr-BE" dirty="0">
                <a:solidFill>
                  <a:srgbClr val="161719"/>
                </a:solidFill>
                <a:effectLst/>
              </a:rPr>
              <a:t>os </a:t>
            </a:r>
            <a:r>
              <a:rPr lang="fr-BE" dirty="0" err="1">
                <a:solidFill>
                  <a:srgbClr val="161719"/>
                </a:solidFill>
                <a:effectLst/>
              </a:rPr>
              <a:t>Gobiernos</a:t>
            </a:r>
            <a:r>
              <a:rPr lang="fr-BE" dirty="0">
                <a:solidFill>
                  <a:srgbClr val="161719"/>
                </a:solidFill>
                <a:effectLst/>
              </a:rPr>
              <a:t> Régionales y Locales</a:t>
            </a:r>
            <a:r>
              <a:rPr dirty="0">
                <a:solidFill>
                  <a:srgbClr val="161719"/>
                </a:solidFill>
                <a:effectLst/>
              </a:rPr>
              <a:t> </a:t>
            </a:r>
            <a:r>
              <a:rPr lang="fr-BE" dirty="0">
                <a:solidFill>
                  <a:srgbClr val="161719"/>
                </a:solidFill>
                <a:effectLst/>
              </a:rPr>
              <a:t>(GRL) </a:t>
            </a:r>
            <a:r>
              <a:rPr dirty="0" err="1">
                <a:solidFill>
                  <a:srgbClr val="161719"/>
                </a:solidFill>
                <a:effectLst/>
              </a:rPr>
              <a:t>como</a:t>
            </a:r>
            <a:r>
              <a:rPr dirty="0">
                <a:solidFill>
                  <a:srgbClr val="161719"/>
                </a:solidFill>
                <a:effectLst/>
              </a:rPr>
              <a:t> </a:t>
            </a:r>
            <a:r>
              <a:rPr dirty="0" err="1">
                <a:solidFill>
                  <a:srgbClr val="161719"/>
                </a:solidFill>
                <a:effectLst/>
              </a:rPr>
              <a:t>actores</a:t>
            </a:r>
            <a:r>
              <a:rPr dirty="0">
                <a:solidFill>
                  <a:srgbClr val="161719"/>
                </a:solidFill>
                <a:effectLst/>
              </a:rPr>
              <a:t> clave. Se </a:t>
            </a:r>
            <a:r>
              <a:rPr dirty="0" err="1">
                <a:solidFill>
                  <a:srgbClr val="161719"/>
                </a:solidFill>
                <a:effectLst/>
              </a:rPr>
              <a:t>invitará</a:t>
            </a:r>
            <a:r>
              <a:rPr dirty="0">
                <a:solidFill>
                  <a:srgbClr val="161719"/>
                </a:solidFill>
                <a:effectLst/>
              </a:rPr>
              <a:t> a l</a:t>
            </a:r>
            <a:r>
              <a:rPr lang="fr-BE" dirty="0">
                <a:solidFill>
                  <a:srgbClr val="161719"/>
                </a:solidFill>
                <a:effectLst/>
              </a:rPr>
              <a:t>a</a:t>
            </a:r>
            <a:r>
              <a:rPr dirty="0">
                <a:solidFill>
                  <a:srgbClr val="161719"/>
                </a:solidFill>
                <a:effectLst/>
              </a:rPr>
              <a:t>s D</a:t>
            </a:r>
            <a:r>
              <a:rPr lang="fr-BE" dirty="0" err="1">
                <a:solidFill>
                  <a:srgbClr val="161719"/>
                </a:solidFill>
                <a:effectLst/>
              </a:rPr>
              <a:t>elegaciones</a:t>
            </a:r>
            <a:r>
              <a:rPr lang="fr-BE" dirty="0">
                <a:solidFill>
                  <a:srgbClr val="161719"/>
                </a:solidFill>
                <a:effectLst/>
              </a:rPr>
              <a:t> de l’Union </a:t>
            </a:r>
            <a:r>
              <a:rPr lang="fr-BE" dirty="0" err="1">
                <a:solidFill>
                  <a:srgbClr val="161719"/>
                </a:solidFill>
                <a:effectLst/>
              </a:rPr>
              <a:t>Europea</a:t>
            </a:r>
            <a:r>
              <a:rPr dirty="0">
                <a:solidFill>
                  <a:srgbClr val="161719"/>
                </a:solidFill>
                <a:effectLst/>
              </a:rPr>
              <a:t> a </a:t>
            </a:r>
            <a:r>
              <a:rPr dirty="0" err="1">
                <a:solidFill>
                  <a:srgbClr val="161719"/>
                </a:solidFill>
                <a:effectLst/>
              </a:rPr>
              <a:t>trabajar</a:t>
            </a:r>
            <a:r>
              <a:rPr dirty="0">
                <a:solidFill>
                  <a:srgbClr val="161719"/>
                </a:solidFill>
                <a:effectLst/>
              </a:rPr>
              <a:t> con </a:t>
            </a:r>
            <a:r>
              <a:rPr dirty="0" err="1">
                <a:solidFill>
                  <a:srgbClr val="161719"/>
                </a:solidFill>
                <a:effectLst/>
              </a:rPr>
              <a:t>los</a:t>
            </a:r>
            <a:r>
              <a:rPr dirty="0">
                <a:solidFill>
                  <a:srgbClr val="161719"/>
                </a:solidFill>
                <a:effectLst/>
              </a:rPr>
              <a:t> G</a:t>
            </a:r>
            <a:r>
              <a:rPr lang="fr-BE" dirty="0">
                <a:solidFill>
                  <a:srgbClr val="161719"/>
                </a:solidFill>
                <a:effectLst/>
              </a:rPr>
              <a:t>R</a:t>
            </a:r>
            <a:r>
              <a:rPr dirty="0">
                <a:solidFill>
                  <a:srgbClr val="161719"/>
                </a:solidFill>
                <a:effectLst/>
              </a:rPr>
              <a:t>L </a:t>
            </a:r>
            <a:r>
              <a:rPr dirty="0" err="1">
                <a:solidFill>
                  <a:srgbClr val="161719"/>
                </a:solidFill>
                <a:effectLst/>
              </a:rPr>
              <a:t>en</a:t>
            </a:r>
            <a:r>
              <a:rPr dirty="0">
                <a:solidFill>
                  <a:srgbClr val="161719"/>
                </a:solidFill>
                <a:effectLst/>
              </a:rPr>
              <a:t> la </a:t>
            </a:r>
            <a:r>
              <a:rPr dirty="0" err="1">
                <a:solidFill>
                  <a:srgbClr val="161719"/>
                </a:solidFill>
                <a:effectLst/>
              </a:rPr>
              <a:t>implementación</a:t>
            </a:r>
            <a:r>
              <a:rPr dirty="0">
                <a:solidFill>
                  <a:srgbClr val="161719"/>
                </a:solidFill>
                <a:effectLst/>
              </a:rPr>
              <a:t> del GG</a:t>
            </a:r>
            <a:r>
              <a:rPr lang="fr-BE" dirty="0">
                <a:solidFill>
                  <a:srgbClr val="161719"/>
                </a:solidFill>
                <a:effectLst/>
              </a:rPr>
              <a:t>, </a:t>
            </a:r>
            <a:r>
              <a:rPr lang="fr-BE" dirty="0" err="1">
                <a:solidFill>
                  <a:srgbClr val="161719"/>
                </a:solidFill>
              </a:rPr>
              <a:t>asegurando</a:t>
            </a:r>
            <a:r>
              <a:rPr lang="fr-BE" dirty="0">
                <a:solidFill>
                  <a:srgbClr val="161719"/>
                </a:solidFill>
              </a:rPr>
              <a:t> la </a:t>
            </a:r>
            <a:r>
              <a:rPr lang="fr-BE" dirty="0" err="1">
                <a:solidFill>
                  <a:srgbClr val="161719"/>
                </a:solidFill>
              </a:rPr>
              <a:t>contribucion</a:t>
            </a:r>
            <a:r>
              <a:rPr lang="fr-BE" dirty="0">
                <a:solidFill>
                  <a:srgbClr val="161719"/>
                </a:solidFill>
              </a:rPr>
              <a:t> d’</a:t>
            </a:r>
            <a:r>
              <a:rPr dirty="0" err="1">
                <a:solidFill>
                  <a:srgbClr val="161719"/>
                </a:solidFill>
                <a:effectLst/>
              </a:rPr>
              <a:t>experiencia</a:t>
            </a:r>
            <a:r>
              <a:rPr dirty="0">
                <a:solidFill>
                  <a:srgbClr val="161719"/>
                </a:solidFill>
                <a:effectLst/>
              </a:rPr>
              <a:t> local. </a:t>
            </a:r>
            <a:r>
              <a:rPr dirty="0"/>
              <a:t>Más </a:t>
            </a:r>
            <a:r>
              <a:rPr dirty="0" err="1"/>
              <a:t>datos</a:t>
            </a:r>
            <a:r>
              <a:rPr dirty="0"/>
              <a:t> </a:t>
            </a:r>
            <a:r>
              <a:rPr dirty="0" err="1"/>
              <a:t>sobre</a:t>
            </a:r>
            <a:r>
              <a:rPr dirty="0"/>
              <a:t> </a:t>
            </a:r>
            <a:r>
              <a:rPr dirty="0" err="1"/>
              <a:t>proyectos</a:t>
            </a:r>
            <a:r>
              <a:rPr dirty="0"/>
              <a:t> </a:t>
            </a:r>
            <a:r>
              <a:rPr lang="fr-BE" dirty="0"/>
              <a:t>del GG </a:t>
            </a:r>
            <a:r>
              <a:rPr dirty="0"/>
              <a:t>y </a:t>
            </a:r>
            <a:r>
              <a:rPr lang="fr-BE" dirty="0"/>
              <a:t>sus participantes </a:t>
            </a:r>
            <a:r>
              <a:rPr dirty="0" err="1"/>
              <a:t>deberían</a:t>
            </a:r>
            <a:r>
              <a:rPr dirty="0"/>
              <a:t> </a:t>
            </a:r>
            <a:r>
              <a:rPr dirty="0" err="1"/>
              <a:t>estar</a:t>
            </a:r>
            <a:r>
              <a:rPr dirty="0"/>
              <a:t> </a:t>
            </a:r>
            <a:r>
              <a:rPr dirty="0" err="1"/>
              <a:t>disponibles</a:t>
            </a:r>
            <a:r>
              <a:rPr dirty="0"/>
              <a:t> a </a:t>
            </a:r>
            <a:r>
              <a:rPr dirty="0" err="1"/>
              <a:t>todos</a:t>
            </a:r>
            <a:r>
              <a:rPr dirty="0"/>
              <a:t> </a:t>
            </a:r>
            <a:r>
              <a:rPr dirty="0" err="1"/>
              <a:t>los</a:t>
            </a:r>
            <a:r>
              <a:rPr dirty="0"/>
              <a:t> </a:t>
            </a:r>
            <a:r>
              <a:rPr dirty="0" err="1"/>
              <a:t>niveles</a:t>
            </a:r>
            <a:r>
              <a:rPr dirty="0"/>
              <a:t> </a:t>
            </a:r>
            <a:endParaRPr sz="2100" dirty="0">
              <a:solidFill>
                <a:srgbClr val="16171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800"/>
              </a:spcAft>
              <a:buFont typeface="Symbol" pitchFamily="2" charset="2"/>
              <a:buChar char=""/>
              <a:defRPr sz="2100">
                <a:solidFill>
                  <a:srgbClr val="16171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r>
              <a:rPr dirty="0"/>
              <a:t>Los </a:t>
            </a:r>
            <a:r>
              <a:rPr dirty="0" err="1"/>
              <a:t>entes</a:t>
            </a:r>
            <a:r>
              <a:rPr dirty="0"/>
              <a:t> locales y </a:t>
            </a:r>
            <a:r>
              <a:rPr dirty="0" err="1"/>
              <a:t>regionales</a:t>
            </a:r>
            <a:r>
              <a:rPr dirty="0"/>
              <a:t> y sus </a:t>
            </a:r>
            <a:r>
              <a:rPr dirty="0" err="1"/>
              <a:t>agencias</a:t>
            </a:r>
            <a:r>
              <a:rPr dirty="0"/>
              <a:t> (</a:t>
            </a:r>
            <a:r>
              <a:rPr dirty="0" err="1"/>
              <a:t>como</a:t>
            </a:r>
            <a:r>
              <a:rPr dirty="0"/>
              <a:t> las </a:t>
            </a:r>
            <a:r>
              <a:rPr dirty="0" err="1"/>
              <a:t>empresas</a:t>
            </a:r>
            <a:r>
              <a:rPr dirty="0"/>
              <a:t> de </a:t>
            </a:r>
            <a:r>
              <a:rPr dirty="0" err="1"/>
              <a:t>transporte</a:t>
            </a:r>
            <a:r>
              <a:rPr dirty="0"/>
              <a:t>, </a:t>
            </a:r>
            <a:r>
              <a:rPr dirty="0" err="1"/>
              <a:t>residuos</a:t>
            </a:r>
            <a:r>
              <a:rPr dirty="0"/>
              <a:t>, </a:t>
            </a:r>
            <a:r>
              <a:rPr dirty="0" err="1"/>
              <a:t>agua</a:t>
            </a:r>
            <a:r>
              <a:rPr dirty="0"/>
              <a:t> y </a:t>
            </a:r>
            <a:r>
              <a:rPr dirty="0" err="1"/>
              <a:t>energía</a:t>
            </a:r>
            <a:r>
              <a:rPr dirty="0"/>
              <a:t>) </a:t>
            </a:r>
            <a:r>
              <a:rPr dirty="0" err="1"/>
              <a:t>debe</a:t>
            </a:r>
            <a:r>
              <a:rPr lang="fr-BE" dirty="0" err="1"/>
              <a:t>rian</a:t>
            </a:r>
            <a:r>
              <a:rPr lang="fr-BE" dirty="0"/>
              <a:t> </a:t>
            </a:r>
            <a:r>
              <a:rPr dirty="0" err="1"/>
              <a:t>tener</a:t>
            </a:r>
            <a:r>
              <a:rPr dirty="0"/>
              <a:t> </a:t>
            </a:r>
            <a:r>
              <a:rPr b="1" dirty="0" err="1"/>
              <a:t>acceso</a:t>
            </a:r>
            <a:r>
              <a:rPr b="1" dirty="0"/>
              <a:t> </a:t>
            </a:r>
            <a:r>
              <a:rPr b="1" dirty="0" err="1"/>
              <a:t>directo</a:t>
            </a:r>
            <a:r>
              <a:rPr b="1" dirty="0"/>
              <a:t> a la </a:t>
            </a:r>
            <a:r>
              <a:rPr b="1" dirty="0" err="1"/>
              <a:t>financiación</a:t>
            </a:r>
            <a:r>
              <a:rPr b="1" dirty="0"/>
              <a:t> de </a:t>
            </a:r>
            <a:r>
              <a:rPr b="1" dirty="0" err="1"/>
              <a:t>inversiones</a:t>
            </a:r>
            <a:r>
              <a:rPr b="1" dirty="0"/>
              <a:t> internacionales </a:t>
            </a:r>
            <a:r>
              <a:rPr b="1" dirty="0" err="1"/>
              <a:t>relacionadas</a:t>
            </a:r>
            <a:r>
              <a:rPr b="1" dirty="0"/>
              <a:t> con </a:t>
            </a:r>
            <a:r>
              <a:rPr b="1" dirty="0" err="1"/>
              <a:t>los</a:t>
            </a:r>
            <a:r>
              <a:rPr b="1" dirty="0"/>
              <a:t> ODS y </a:t>
            </a:r>
            <a:r>
              <a:rPr b="1" dirty="0" err="1"/>
              <a:t>proyectos</a:t>
            </a:r>
            <a:r>
              <a:rPr b="1" dirty="0"/>
              <a:t> </a:t>
            </a:r>
            <a:r>
              <a:rPr lang="fr-BE" b="1" dirty="0" err="1"/>
              <a:t>orientados</a:t>
            </a:r>
            <a:r>
              <a:rPr lang="fr-BE" b="1" dirty="0"/>
              <a:t> </a:t>
            </a:r>
            <a:r>
              <a:rPr lang="fr-BE" b="1" dirty="0" err="1"/>
              <a:t>hacia</a:t>
            </a:r>
            <a:r>
              <a:rPr lang="fr-BE" b="1" dirty="0"/>
              <a:t> </a:t>
            </a:r>
            <a:r>
              <a:rPr lang="fr-BE" b="1" dirty="0" err="1"/>
              <a:t>valores</a:t>
            </a:r>
            <a:r>
              <a:rPr lang="fr-BE" b="1" dirty="0"/>
              <a:t> </a:t>
            </a:r>
            <a:r>
              <a:rPr lang="fr-BE" b="1" dirty="0" err="1"/>
              <a:t>comunes</a:t>
            </a:r>
            <a:r>
              <a:rPr dirty="0"/>
              <a:t>, sin </a:t>
            </a:r>
            <a:r>
              <a:rPr dirty="0" err="1"/>
              <a:t>intermediación</a:t>
            </a:r>
            <a:r>
              <a:rPr dirty="0"/>
              <a:t> </a:t>
            </a:r>
            <a:r>
              <a:rPr dirty="0" err="1"/>
              <a:t>estatal</a:t>
            </a:r>
            <a:r>
              <a:rPr dirty="0"/>
              <a:t>. Las </a:t>
            </a:r>
            <a:r>
              <a:rPr dirty="0" err="1"/>
              <a:t>normas</a:t>
            </a:r>
            <a:r>
              <a:rPr dirty="0"/>
              <a:t>, </a:t>
            </a:r>
            <a:r>
              <a:rPr dirty="0" err="1"/>
              <a:t>procesos</a:t>
            </a:r>
            <a:r>
              <a:rPr dirty="0"/>
              <a:t> y </a:t>
            </a:r>
            <a:r>
              <a:rPr dirty="0" err="1"/>
              <a:t>metodologías</a:t>
            </a:r>
            <a:r>
              <a:rPr dirty="0"/>
              <a:t> de </a:t>
            </a:r>
            <a:r>
              <a:rPr dirty="0" err="1"/>
              <a:t>aplicación</a:t>
            </a:r>
            <a:r>
              <a:rPr dirty="0"/>
              <a:t> </a:t>
            </a:r>
            <a:r>
              <a:rPr dirty="0" err="1"/>
              <a:t>deben</a:t>
            </a:r>
            <a:r>
              <a:rPr dirty="0"/>
              <a:t> </a:t>
            </a:r>
            <a:r>
              <a:rPr dirty="0" err="1"/>
              <a:t>ajustarse</a:t>
            </a:r>
            <a:r>
              <a:rPr dirty="0"/>
              <a:t> en </a:t>
            </a:r>
            <a:r>
              <a:rPr dirty="0" err="1"/>
              <a:t>consecuencia</a:t>
            </a:r>
            <a:r>
              <a:rPr dirty="0"/>
              <a:t>, y </a:t>
            </a:r>
            <a:r>
              <a:rPr dirty="0" err="1"/>
              <a:t>debe</a:t>
            </a:r>
            <a:r>
              <a:rPr lang="fr-BE" dirty="0" err="1"/>
              <a:t>rian</a:t>
            </a:r>
            <a:r>
              <a:rPr dirty="0"/>
              <a:t> </a:t>
            </a:r>
            <a:r>
              <a:rPr dirty="0" err="1"/>
              <a:t>proporcionarse</a:t>
            </a:r>
            <a:r>
              <a:rPr dirty="0"/>
              <a:t> </a:t>
            </a:r>
            <a:r>
              <a:rPr dirty="0" err="1"/>
              <a:t>mecanismos</a:t>
            </a:r>
            <a:r>
              <a:rPr dirty="0"/>
              <a:t> </a:t>
            </a:r>
            <a:r>
              <a:rPr dirty="0" err="1"/>
              <a:t>más</a:t>
            </a:r>
            <a:r>
              <a:rPr dirty="0"/>
              <a:t> </a:t>
            </a:r>
            <a:r>
              <a:rPr dirty="0" err="1"/>
              <a:t>innovadores</a:t>
            </a:r>
            <a:r>
              <a:rPr dirty="0"/>
              <a:t> de </a:t>
            </a:r>
            <a:r>
              <a:rPr dirty="0" err="1"/>
              <a:t>garantías</a:t>
            </a:r>
            <a:r>
              <a:rPr dirty="0"/>
              <a:t> </a:t>
            </a:r>
            <a:r>
              <a:rPr lang="fr-BE" dirty="0"/>
              <a:t>que </a:t>
            </a:r>
            <a:r>
              <a:rPr dirty="0"/>
              <a:t>p</a:t>
            </a:r>
            <a:r>
              <a:rPr lang="fr-BE" dirty="0" err="1"/>
              <a:t>uedan</a:t>
            </a:r>
            <a:r>
              <a:rPr lang="fr-BE" dirty="0"/>
              <a:t> </a:t>
            </a:r>
            <a:r>
              <a:rPr lang="fr-BE" dirty="0" err="1"/>
              <a:t>permitir</a:t>
            </a:r>
            <a:r>
              <a:rPr lang="fr-BE" dirty="0"/>
              <a:t> el </a:t>
            </a:r>
            <a:r>
              <a:rPr lang="fr-BE" dirty="0" err="1"/>
              <a:t>accesso</a:t>
            </a:r>
            <a:r>
              <a:rPr lang="fr-BE" dirty="0"/>
              <a:t> à</a:t>
            </a:r>
            <a:r>
              <a:rPr dirty="0"/>
              <a:t> la </a:t>
            </a:r>
            <a:r>
              <a:rPr dirty="0" err="1"/>
              <a:t>financiación</a:t>
            </a:r>
            <a:r>
              <a:rPr dirty="0"/>
              <a:t>.</a:t>
            </a: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Symbol" pitchFamily="2" charset="2"/>
              <a:buChar char=""/>
              <a:defRPr sz="21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r>
              <a:rPr lang="fr-BE" dirty="0"/>
              <a:t>La </a:t>
            </a:r>
            <a:r>
              <a:rPr lang="fr-BE" dirty="0" err="1"/>
              <a:t>identificacion</a:t>
            </a:r>
            <a:r>
              <a:rPr dirty="0"/>
              <a:t> y la </a:t>
            </a:r>
            <a:r>
              <a:rPr lang="fr-BE" dirty="0" err="1"/>
              <a:t>implementa</a:t>
            </a:r>
            <a:r>
              <a:rPr dirty="0" err="1"/>
              <a:t>ción</a:t>
            </a:r>
            <a:r>
              <a:rPr dirty="0"/>
              <a:t> de </a:t>
            </a:r>
            <a:r>
              <a:rPr dirty="0" err="1"/>
              <a:t>asociaciones</a:t>
            </a:r>
            <a:r>
              <a:rPr dirty="0"/>
              <a:t> </a:t>
            </a:r>
            <a:r>
              <a:rPr dirty="0" err="1"/>
              <a:t>público-privad</a:t>
            </a:r>
            <a:r>
              <a:rPr lang="fr-BE" dirty="0"/>
              <a:t>as </a:t>
            </a:r>
            <a:r>
              <a:rPr dirty="0"/>
              <a:t>deb</a:t>
            </a:r>
            <a:r>
              <a:rPr lang="fr-BE" dirty="0" err="1"/>
              <a:t>erian</a:t>
            </a:r>
            <a:r>
              <a:rPr dirty="0"/>
              <a:t> </a:t>
            </a:r>
            <a:r>
              <a:rPr dirty="0" err="1"/>
              <a:t>simplificarse</a:t>
            </a:r>
            <a:r>
              <a:rPr dirty="0"/>
              <a:t> y </a:t>
            </a:r>
            <a:r>
              <a:rPr dirty="0" err="1"/>
              <a:t>promoverse</a:t>
            </a:r>
            <a:r>
              <a:rPr dirty="0"/>
              <a:t> con la </a:t>
            </a:r>
            <a:r>
              <a:rPr dirty="0" err="1"/>
              <a:t>condición</a:t>
            </a:r>
            <a:r>
              <a:rPr dirty="0"/>
              <a:t> de que se </a:t>
            </a:r>
            <a:r>
              <a:rPr dirty="0" err="1"/>
              <a:t>construyan</a:t>
            </a:r>
            <a:r>
              <a:rPr dirty="0"/>
              <a:t> con un </a:t>
            </a:r>
            <a:r>
              <a:rPr dirty="0" err="1"/>
              <a:t>enfoque</a:t>
            </a:r>
            <a:r>
              <a:rPr dirty="0"/>
              <a:t> </a:t>
            </a:r>
            <a:r>
              <a:rPr dirty="0" err="1"/>
              <a:t>centrado</a:t>
            </a:r>
            <a:r>
              <a:rPr dirty="0"/>
              <a:t> en las personas. Los </a:t>
            </a:r>
            <a:r>
              <a:rPr dirty="0" err="1"/>
              <a:t>inversores</a:t>
            </a:r>
            <a:r>
              <a:rPr dirty="0"/>
              <a:t> </a:t>
            </a:r>
            <a:r>
              <a:rPr lang="fr-BE" dirty="0" err="1"/>
              <a:t>identificados</a:t>
            </a:r>
            <a:r>
              <a:rPr lang="fr-BE" dirty="0"/>
              <a:t> </a:t>
            </a:r>
            <a:r>
              <a:rPr dirty="0"/>
              <a:t>deb</a:t>
            </a:r>
            <a:r>
              <a:rPr lang="fr-BE" dirty="0" err="1"/>
              <a:t>erian</a:t>
            </a:r>
            <a:r>
              <a:rPr lang="fr-BE" dirty="0"/>
              <a:t> </a:t>
            </a:r>
            <a:r>
              <a:rPr lang="fr-BE" dirty="0" err="1"/>
              <a:t>estar</a:t>
            </a:r>
            <a:r>
              <a:rPr lang="fr-BE" dirty="0"/>
              <a:t> </a:t>
            </a:r>
            <a:r>
              <a:rPr lang="fr-BE" dirty="0" err="1"/>
              <a:t>involucrados</a:t>
            </a:r>
            <a:r>
              <a:rPr lang="fr-BE" dirty="0"/>
              <a:t> en los </a:t>
            </a:r>
            <a:r>
              <a:rPr lang="fr-BE" dirty="0" err="1"/>
              <a:t>proyectos</a:t>
            </a:r>
            <a:r>
              <a:rPr lang="fr-BE" dirty="0"/>
              <a:t> lo antes </a:t>
            </a:r>
            <a:r>
              <a:rPr lang="fr-BE" dirty="0" err="1"/>
              <a:t>posible</a:t>
            </a:r>
            <a:r>
              <a:rPr lang="fr-BE" dirty="0"/>
              <a:t>.</a:t>
            </a:r>
            <a:endParaRPr dirty="0"/>
          </a:p>
          <a:p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2DD200-666A-48AE-8050-D87D757235C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977" y="150323"/>
            <a:ext cx="3182814" cy="1790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318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222D8-9DD0-A7C4-CCF0-924B5D0EB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1945" y="365125"/>
            <a:ext cx="8091854" cy="1325563"/>
          </a:xfrm>
        </p:spPr>
        <p:txBody>
          <a:bodyPr>
            <a:normAutofit fontScale="90000"/>
          </a:bodyPr>
          <a:lstStyle/>
          <a:p>
            <a:pPr marL="457200">
              <a:lnSpc>
                <a:spcPct val="107000"/>
              </a:lnSpc>
              <a:defRPr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pPr>
            <a:r>
              <a:rPr dirty="0" err="1"/>
              <a:t>Ciudades</a:t>
            </a:r>
            <a:r>
              <a:rPr dirty="0"/>
              <a:t> </a:t>
            </a:r>
            <a:r>
              <a:rPr lang="en-IE" dirty="0" err="1"/>
              <a:t>Intermediarias</a:t>
            </a:r>
            <a:r>
              <a:rPr lang="en-IE" dirty="0"/>
              <a:t> </a:t>
            </a:r>
            <a:r>
              <a:rPr lang="en-IE" dirty="0" err="1"/>
              <a:t>dinámicas</a:t>
            </a:r>
            <a:endParaRPr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05BC6-B834-1151-5B8E-BA3EAD2B2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pPr marL="457200" algn="just">
              <a:lnSpc>
                <a:spcPct val="107000"/>
              </a:lnSpc>
              <a:defRPr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pPr>
            <a:r>
              <a:rPr lang="es-ES" sz="1800" b="1" dirty="0"/>
              <a:t>Incorporar la agenda de descentralización en todas las políticas y programas de cooperación europeas con los países y regiones</a:t>
            </a:r>
            <a:r>
              <a:rPr lang="es-ES" sz="1800" dirty="0"/>
              <a:t> socios, destacando la importancia crucial y el papel de las ciudades intermediarias en la consecución de los ODS. Al evaluar la reforma de la administración pública y la arquitectura institucional en los países socios, la UE debe dar una atención específica al hecho que la legislación que delegue competencias y poderes, así como la formación del personal local, sean eficaz. </a:t>
            </a:r>
          </a:p>
          <a:p>
            <a:pPr marL="457200" algn="just">
              <a:lnSpc>
                <a:spcPct val="107000"/>
              </a:lnSpc>
              <a:defRPr>
                <a:latin typeface="Calibri" panose="020F0502020204030204" pitchFamily="34" charset="0"/>
                <a:ea typeface="Calibri" panose="020F0502020204030204" pitchFamily="34" charset="0"/>
              </a:defRPr>
            </a:pPr>
            <a:r>
              <a:rPr lang="es-ES" sz="1800" b="1" dirty="0">
                <a:effectLst/>
                <a:cs typeface="Calibri" panose="020F0502020204030204" pitchFamily="34" charset="0"/>
              </a:rPr>
              <a:t>Crear más oportunidades de financiación para la educación, la cultura y las industrias creativas activando un </a:t>
            </a:r>
            <a:r>
              <a:rPr lang="es-ES" sz="1800" b="1" dirty="0">
                <a:cs typeface="Calibri" panose="020F0502020204030204" pitchFamily="34" charset="0"/>
              </a:rPr>
              <a:t>“Gateway</a:t>
            </a:r>
            <a:r>
              <a:rPr lang="es-ES" sz="1800" b="1" dirty="0">
                <a:effectLst/>
                <a:cs typeface="Calibri" panose="020F0502020204030204" pitchFamily="34" charset="0"/>
              </a:rPr>
              <a:t> cultural y educativo” que acompañe a la estrategia principal de Global Gateway. </a:t>
            </a:r>
            <a:r>
              <a:rPr lang="es-ES" sz="1800" dirty="0">
                <a:effectLst/>
                <a:cs typeface="Times New Roman" panose="02020603050405020304" pitchFamily="18" charset="0"/>
              </a:rPr>
              <a:t>Por ejemplo, debería crearse un programa de apoyo a los partenariados, intercambios, </a:t>
            </a:r>
            <a:r>
              <a:rPr lang="es-ES" sz="1800" dirty="0" err="1">
                <a:effectLst/>
                <a:cs typeface="Times New Roman" panose="02020603050405020304" pitchFamily="18" charset="0"/>
              </a:rPr>
              <a:t>co-producciones</a:t>
            </a:r>
            <a:r>
              <a:rPr lang="es-ES" sz="1800" dirty="0">
                <a:effectLst/>
                <a:cs typeface="Times New Roman" panose="02020603050405020304" pitchFamily="18" charset="0"/>
              </a:rPr>
              <a:t> y transferencia de conocimientos entre las Capitales Europeas de la Cultura y las iniciativas de Capitales de la </a:t>
            </a:r>
            <a:r>
              <a:rPr lang="es-ES" sz="1800" dirty="0">
                <a:cs typeface="Times New Roman" panose="02020603050405020304" pitchFamily="18" charset="0"/>
              </a:rPr>
              <a:t>Cultura de otro continente que sean especificadamente orientados a la juventud y conduzcan a las regiones circundantes</a:t>
            </a:r>
            <a:r>
              <a:rPr lang="es-ES" sz="1800" dirty="0">
                <a:effectLst/>
                <a:cs typeface="Times New Roman" panose="02020603050405020304" pitchFamily="18" charset="0"/>
              </a:rPr>
              <a:t>. </a:t>
            </a:r>
            <a:endParaRPr lang="es-E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defRPr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defRPr>
            </a:pPr>
            <a:r>
              <a:rPr lang="es-ES" sz="1800" b="1" dirty="0"/>
              <a:t>Incentivar y apoyar la creación de infraestructura y mecanismos intercomunales para prestar servicios pertinentes a las comunidades locales en </a:t>
            </a:r>
            <a:r>
              <a:rPr lang="es-ES" sz="1800" dirty="0"/>
              <a:t>asociación con </a:t>
            </a:r>
            <a:r>
              <a:rPr lang="es-ES" sz="1800" b="1" dirty="0"/>
              <a:t>el sector privado</a:t>
            </a:r>
            <a:r>
              <a:rPr lang="es-ES" sz="1800" dirty="0"/>
              <a:t>.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FB4E4A-0D0B-4EFB-9582-24A42248AC4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162" y="125779"/>
            <a:ext cx="3182814" cy="1790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287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2F05394DCE044693DCAA726179B598" ma:contentTypeVersion="9" ma:contentTypeDescription="Create a new document." ma:contentTypeScope="" ma:versionID="983475d67f75e11a4e5ca5e0bb7d41f7">
  <xsd:schema xmlns:xsd="http://www.w3.org/2001/XMLSchema" xmlns:xs="http://www.w3.org/2001/XMLSchema" xmlns:p="http://schemas.microsoft.com/office/2006/metadata/properties" xmlns:ns3="ccf8ecc5-ce9f-4cc1-bb60-062c62b05209" xmlns:ns4="71fe9c91-5602-4bdb-b72c-69451971f681" targetNamespace="http://schemas.microsoft.com/office/2006/metadata/properties" ma:root="true" ma:fieldsID="72e2fbb81673b05d1fee3ca5d7831e1d" ns3:_="" ns4:_="">
    <xsd:import namespace="ccf8ecc5-ce9f-4cc1-bb60-062c62b05209"/>
    <xsd:import namespace="71fe9c91-5602-4bdb-b72c-69451971f68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ObjectDetectorVersion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f8ecc5-ce9f-4cc1-bb60-062c62b0520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fe9c91-5602-4bdb-b72c-69451971f6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1fe9c91-5602-4bdb-b72c-69451971f681" xsi:nil="true"/>
  </documentManagement>
</p:properties>
</file>

<file path=customXml/itemProps1.xml><?xml version="1.0" encoding="utf-8"?>
<ds:datastoreItem xmlns:ds="http://schemas.openxmlformats.org/officeDocument/2006/customXml" ds:itemID="{4DA03B78-5E95-43A4-AE37-F8B223F989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f8ecc5-ce9f-4cc1-bb60-062c62b05209"/>
    <ds:schemaRef ds:uri="71fe9c91-5602-4bdb-b72c-69451971f6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A892EC6-0F75-4AA8-942F-F77AE7BD1E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84CF36-1A62-458A-B717-CFAB737DA75F}">
  <ds:schemaRefs>
    <ds:schemaRef ds:uri="http://purl.org/dc/dcmitype/"/>
    <ds:schemaRef ds:uri="71fe9c91-5602-4bdb-b72c-69451971f681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  <ds:schemaRef ds:uri="ccf8ecc5-ce9f-4cc1-bb60-062c62b05209"/>
    <ds:schemaRef ds:uri="http://schemas.microsoft.com/office/2006/documentManagement/types"/>
    <ds:schemaRef ds:uri="http://purl.org/dc/terms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947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Office Theme</vt:lpstr>
      <vt:lpstr>Soluciones innovadoras para el futuro de las ciudades y regiones</vt:lpstr>
      <vt:lpstr>Gobernanza inclusiva y ciudadanía</vt:lpstr>
      <vt:lpstr>Invertir a nivel local</vt:lpstr>
      <vt:lpstr>Ciudades Intermediarias dinámicas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Florent BAREL</dc:creator>
  <cp:lastModifiedBy>FICARELLI Giorgio (INTPA)</cp:lastModifiedBy>
  <cp:revision>14</cp:revision>
  <cp:lastPrinted>2023-12-01T10:18:54Z</cp:lastPrinted>
  <dcterms:created xsi:type="dcterms:W3CDTF">2023-11-30T16:59:11Z</dcterms:created>
  <dcterms:modified xsi:type="dcterms:W3CDTF">2023-12-21T11:31:36Z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2023-12-01T08:55:10Z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2ddf268e-5afd-48e5-ac64-c879ace36a28</vt:lpwstr>
  </property>
  <property fmtid="{D5CDD505-2E9C-101B-9397-08002B2CF9AE}" pid="8" name="MSIP_Label_6bd9ddd1-4d20-43f6-abfa-fc3c07406f94_ContentBits">
    <vt:lpwstr>0</vt:lpwstr>
  </property>
  <property fmtid="{D5CDD505-2E9C-101B-9397-08002B2CF9AE}" pid="9" name="ContentTypeId">
    <vt:lpwstr>0x0101005C2F05394DCE044693DCAA726179B598</vt:lpwstr>
  </property>
</Properties>
</file>